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8" r:id="rId3"/>
    <p:sldId id="256" r:id="rId4"/>
    <p:sldId id="263" r:id="rId5"/>
    <p:sldId id="262" r:id="rId6"/>
    <p:sldId id="284" r:id="rId7"/>
    <p:sldId id="285" r:id="rId8"/>
    <p:sldId id="286" r:id="rId9"/>
    <p:sldId id="270"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9" r:id="rId24"/>
    <p:sldId id="280" r:id="rId25"/>
    <p:sldId id="278"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0" d="100"/>
          <a:sy n="120" d="100"/>
        </p:scale>
        <p:origin x="2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66F2D-590A-4FC2-87AE-22C321F8D17B}" type="datetimeFigureOut">
              <a:rPr lang="en-AU" smtClean="0"/>
              <a:t>10/10/2021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5A2C0-1774-4588-AE42-A2EC47D8132D}" type="slidenum">
              <a:rPr lang="en-AU" smtClean="0"/>
              <a:t>‹#›</a:t>
            </a:fld>
            <a:endParaRPr lang="en-AU"/>
          </a:p>
        </p:txBody>
      </p:sp>
    </p:spTree>
    <p:extLst>
      <p:ext uri="{BB962C8B-B14F-4D97-AF65-F5344CB8AC3E}">
        <p14:creationId xmlns:p14="http://schemas.microsoft.com/office/powerpoint/2010/main" val="373601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48A825D-FBCD-4CCA-80A6-5FC05A46F4FC}" type="datetimeFigureOut">
              <a:rPr lang="en-AU" smtClean="0"/>
              <a:t>10/10/2021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22834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48A825D-FBCD-4CCA-80A6-5FC05A46F4FC}" type="datetimeFigureOut">
              <a:rPr lang="en-AU" smtClean="0"/>
              <a:t>10/10/2021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65015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48A825D-FBCD-4CCA-80A6-5FC05A46F4FC}" type="datetimeFigureOut">
              <a:rPr lang="en-AU" smtClean="0"/>
              <a:t>10/10/2021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96570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23155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51265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78619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0923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59076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08143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74454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7964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48A825D-FBCD-4CCA-80A6-5FC05A46F4FC}" type="datetimeFigureOut">
              <a:rPr lang="en-AU" smtClean="0"/>
              <a:t>10/10/2021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3257955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9179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37141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0579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7451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5956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78649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6536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0342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78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8A825D-FBCD-4CCA-80A6-5FC05A46F4FC}" type="datetimeFigureOut">
              <a:rPr lang="en-AU" smtClean="0"/>
              <a:t>10/10/2021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99498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48A825D-FBCD-4CCA-80A6-5FC05A46F4FC}" type="datetimeFigureOut">
              <a:rPr lang="en-AU" smtClean="0"/>
              <a:t>10/10/2021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85270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48A825D-FBCD-4CCA-80A6-5FC05A46F4FC}" type="datetimeFigureOut">
              <a:rPr lang="en-AU" smtClean="0"/>
              <a:t>10/10/2021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358896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48A825D-FBCD-4CCA-80A6-5FC05A46F4FC}" type="datetimeFigureOut">
              <a:rPr lang="en-AU" smtClean="0"/>
              <a:t>10/10/2021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206581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A825D-FBCD-4CCA-80A6-5FC05A46F4FC}" type="datetimeFigureOut">
              <a:rPr lang="en-AU" smtClean="0"/>
              <a:t>10/10/2021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322567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A825D-FBCD-4CCA-80A6-5FC05A46F4FC}" type="datetimeFigureOut">
              <a:rPr lang="en-AU" smtClean="0"/>
              <a:t>10/10/2021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406057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A825D-FBCD-4CCA-80A6-5FC05A46F4FC}" type="datetimeFigureOut">
              <a:rPr lang="en-AU" smtClean="0"/>
              <a:t>10/10/2021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92B52A-FAB5-4FD3-B240-DD41596E1FD6}" type="slidenum">
              <a:rPr lang="en-AU" smtClean="0"/>
              <a:t>‹#›</a:t>
            </a:fld>
            <a:endParaRPr lang="en-AU"/>
          </a:p>
        </p:txBody>
      </p:sp>
    </p:spTree>
    <p:extLst>
      <p:ext uri="{BB962C8B-B14F-4D97-AF65-F5344CB8AC3E}">
        <p14:creationId xmlns:p14="http://schemas.microsoft.com/office/powerpoint/2010/main" val="227741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A825D-FBCD-4CCA-80A6-5FC05A46F4FC}" type="datetimeFigureOut">
              <a:rPr lang="en-AU" smtClean="0"/>
              <a:t>10/10/2021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2B52A-FAB5-4FD3-B240-DD41596E1FD6}" type="slidenum">
              <a:rPr lang="en-AU" smtClean="0"/>
              <a:t>‹#›</a:t>
            </a:fld>
            <a:endParaRPr lang="en-AU"/>
          </a:p>
        </p:txBody>
      </p:sp>
    </p:spTree>
    <p:extLst>
      <p:ext uri="{BB962C8B-B14F-4D97-AF65-F5344CB8AC3E}">
        <p14:creationId xmlns:p14="http://schemas.microsoft.com/office/powerpoint/2010/main" val="30841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08749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Psalm 99:5</a:t>
            </a:r>
          </a:p>
        </p:txBody>
      </p:sp>
      <p:sp>
        <p:nvSpPr>
          <p:cNvPr id="5" name="TextBox 4">
            <a:extLst>
              <a:ext uri="{FF2B5EF4-FFF2-40B4-BE49-F238E27FC236}">
                <a16:creationId xmlns:a16="http://schemas.microsoft.com/office/drawing/2014/main" id="{108C6E15-B990-4403-AE5F-6A53D6E3C87A}"/>
              </a:ext>
            </a:extLst>
          </p:cNvPr>
          <p:cNvSpPr txBox="1"/>
          <p:nvPr/>
        </p:nvSpPr>
        <p:spPr>
          <a:xfrm>
            <a:off x="649355" y="1293764"/>
            <a:ext cx="10684568" cy="129266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Exalt the Lord our God and worship at his footstool; he is holy.</a:t>
            </a: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69" y="458911"/>
            <a:ext cx="10732478"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910863"/>
            <a:ext cx="11277600" cy="3016210"/>
          </a:xfrm>
          <a:prstGeom prst="rect">
            <a:avLst/>
          </a:prstGeom>
          <a:noFill/>
        </p:spPr>
        <p:txBody>
          <a:bodyPr wrap="square" rtlCol="0">
            <a:spAutoFit/>
          </a:bodyPr>
          <a:lstStyle/>
          <a:p>
            <a:pPr>
              <a:spcBef>
                <a:spcPts val="600"/>
              </a:spcBef>
              <a:spcAft>
                <a:spcPts val="600"/>
              </a:spcAft>
            </a:pPr>
            <a:r>
              <a:rPr lang="en-AU" sz="3600" dirty="0"/>
              <a:t>The verb translated as “bow low” is the basic Old Testament word for worship (</a:t>
            </a:r>
            <a:r>
              <a:rPr lang="en-AU" sz="3600" i="1" dirty="0" err="1"/>
              <a:t>hishtachawa</a:t>
            </a:r>
            <a:r>
              <a:rPr lang="en-AU" sz="3600" dirty="0"/>
              <a:t>) Greek [</a:t>
            </a:r>
            <a:r>
              <a:rPr lang="en-AU" sz="3600" i="1" dirty="0" err="1"/>
              <a:t>proskyneō</a:t>
            </a:r>
            <a:r>
              <a:rPr lang="en-AU" sz="3600" dirty="0"/>
              <a:t>].</a:t>
            </a:r>
          </a:p>
          <a:p>
            <a:pPr>
              <a:spcBef>
                <a:spcPts val="600"/>
              </a:spcBef>
              <a:spcAft>
                <a:spcPts val="600"/>
              </a:spcAft>
            </a:pPr>
            <a:r>
              <a:rPr lang="en-AU" sz="3600" dirty="0"/>
              <a:t>It literally means “to bow low” or “to prostrate oneself” before a sovereign. </a:t>
            </a:r>
          </a:p>
        </p:txBody>
      </p:sp>
    </p:spTree>
    <p:extLst>
      <p:ext uri="{BB962C8B-B14F-4D97-AF65-F5344CB8AC3E}">
        <p14:creationId xmlns:p14="http://schemas.microsoft.com/office/powerpoint/2010/main" val="378948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4985980"/>
          </a:xfrm>
          <a:prstGeom prst="rect">
            <a:avLst/>
          </a:prstGeom>
          <a:noFill/>
        </p:spPr>
        <p:txBody>
          <a:bodyPr wrap="square" rtlCol="0">
            <a:spAutoFit/>
          </a:bodyPr>
          <a:lstStyle/>
          <a:p>
            <a:pPr>
              <a:spcBef>
                <a:spcPts val="600"/>
              </a:spcBef>
              <a:spcAft>
                <a:spcPts val="600"/>
              </a:spcAft>
            </a:pPr>
            <a:r>
              <a:rPr lang="en-AU" sz="3600" dirty="0"/>
              <a:t>Thus, we can exalt God, figuratively speaking, not only by raising our voices to praise him, but also by lowering ourselves before him in humble worship.</a:t>
            </a:r>
          </a:p>
          <a:p>
            <a:pPr marL="571500" indent="-571500">
              <a:spcBef>
                <a:spcPts val="600"/>
              </a:spcBef>
              <a:spcAft>
                <a:spcPts val="600"/>
              </a:spcAft>
              <a:buFont typeface="Arial" panose="020B0604020202020204" pitchFamily="34" charset="0"/>
              <a:buChar char="•"/>
            </a:pPr>
            <a:r>
              <a:rPr lang="en-AU" sz="3600" dirty="0"/>
              <a:t>Remember what the devil said to Jesus in his temptation? The offer of all the kingdoms of the world.</a:t>
            </a:r>
          </a:p>
          <a:p>
            <a:pPr>
              <a:spcBef>
                <a:spcPts val="600"/>
              </a:spcBef>
              <a:spcAft>
                <a:spcPts val="600"/>
              </a:spcAft>
            </a:pPr>
            <a:r>
              <a:rPr lang="en-AU" sz="3600" dirty="0"/>
              <a:t>“I will give it all to you,” he said, “if you will kneel down and worship me.” [Matthew 4:9; cf. vs 11]</a:t>
            </a:r>
          </a:p>
          <a:p>
            <a:pPr>
              <a:spcBef>
                <a:spcPts val="600"/>
              </a:spcBef>
              <a:spcAft>
                <a:spcPts val="600"/>
              </a:spcAft>
            </a:pPr>
            <a:endParaRPr lang="en-AU" sz="3600" dirty="0"/>
          </a:p>
        </p:txBody>
      </p:sp>
    </p:spTree>
    <p:extLst>
      <p:ext uri="{BB962C8B-B14F-4D97-AF65-F5344CB8AC3E}">
        <p14:creationId xmlns:p14="http://schemas.microsoft.com/office/powerpoint/2010/main" val="56831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3570208"/>
          </a:xfrm>
          <a:prstGeom prst="rect">
            <a:avLst/>
          </a:prstGeom>
          <a:noFill/>
        </p:spPr>
        <p:txBody>
          <a:bodyPr wrap="square" rtlCol="0">
            <a:spAutoFit/>
          </a:bodyPr>
          <a:lstStyle/>
          <a:p>
            <a:pPr>
              <a:spcBef>
                <a:spcPts val="600"/>
              </a:spcBef>
              <a:spcAft>
                <a:spcPts val="600"/>
              </a:spcAft>
            </a:pPr>
            <a:r>
              <a:rPr lang="en-AU" sz="3600" dirty="0"/>
              <a:t>All three of these words—exalt, exult, and extol—come from Latin, and all three share the same prefix, ex, which means “up” or “out”—up in these cases. </a:t>
            </a:r>
          </a:p>
          <a:p>
            <a:pPr marL="571500" indent="-571500">
              <a:spcBef>
                <a:spcPts val="600"/>
              </a:spcBef>
              <a:spcAft>
                <a:spcPts val="600"/>
              </a:spcAft>
              <a:buFont typeface="Arial" panose="020B0604020202020204" pitchFamily="34" charset="0"/>
              <a:buChar char="•"/>
            </a:pPr>
            <a:r>
              <a:rPr lang="en-AU" sz="3600" dirty="0"/>
              <a:t>Exalt comes from the word </a:t>
            </a:r>
            <a:r>
              <a:rPr lang="en-AU" sz="3600" i="1" dirty="0" err="1"/>
              <a:t>altus</a:t>
            </a:r>
            <a:r>
              <a:rPr lang="en-AU" sz="3600" dirty="0"/>
              <a:t> meaning high, and so to exalt someone or something means to view that person or thing as up high or superior. </a:t>
            </a:r>
          </a:p>
        </p:txBody>
      </p:sp>
    </p:spTree>
    <p:extLst>
      <p:ext uri="{BB962C8B-B14F-4D97-AF65-F5344CB8AC3E}">
        <p14:creationId xmlns:p14="http://schemas.microsoft.com/office/powerpoint/2010/main" val="192904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3170099"/>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AU" sz="3600" dirty="0"/>
              <a:t>Exult comes from </a:t>
            </a:r>
            <a:r>
              <a:rPr lang="en-AU" sz="3600" i="1" dirty="0" err="1"/>
              <a:t>salire</a:t>
            </a:r>
            <a:r>
              <a:rPr lang="en-AU" sz="3600" dirty="0"/>
              <a:t>, “to jump,” and so to exult is to jump with joy or praise.</a:t>
            </a:r>
          </a:p>
          <a:p>
            <a:pPr marL="571500" indent="-571500">
              <a:spcBef>
                <a:spcPts val="600"/>
              </a:spcBef>
              <a:spcAft>
                <a:spcPts val="600"/>
              </a:spcAft>
              <a:buFont typeface="Arial" panose="020B0604020202020204" pitchFamily="34" charset="0"/>
              <a:buChar char="•"/>
            </a:pPr>
            <a:r>
              <a:rPr lang="en-AU" sz="3600" dirty="0"/>
              <a:t>Extol comes from </a:t>
            </a:r>
            <a:r>
              <a:rPr lang="en-AU" sz="3600" i="1" dirty="0" err="1"/>
              <a:t>tollere</a:t>
            </a:r>
            <a:r>
              <a:rPr lang="en-AU" sz="3600" dirty="0"/>
              <a:t> meaning “to raise or elevate, or to make high.”</a:t>
            </a:r>
          </a:p>
          <a:p>
            <a:pPr marL="571500" indent="-571500">
              <a:spcBef>
                <a:spcPts val="600"/>
              </a:spcBef>
              <a:spcAft>
                <a:spcPts val="600"/>
              </a:spcAft>
              <a:buFont typeface="Arial" panose="020B0604020202020204" pitchFamily="34" charset="0"/>
              <a:buChar char="•"/>
            </a:pPr>
            <a:endParaRPr lang="en-AU" sz="3600" dirty="0"/>
          </a:p>
        </p:txBody>
      </p:sp>
    </p:spTree>
    <p:extLst>
      <p:ext uri="{BB962C8B-B14F-4D97-AF65-F5344CB8AC3E}">
        <p14:creationId xmlns:p14="http://schemas.microsoft.com/office/powerpoint/2010/main" val="262172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4185761"/>
          </a:xfrm>
          <a:prstGeom prst="rect">
            <a:avLst/>
          </a:prstGeom>
          <a:noFill/>
        </p:spPr>
        <p:txBody>
          <a:bodyPr wrap="square" rtlCol="0">
            <a:spAutoFit/>
          </a:bodyPr>
          <a:lstStyle/>
          <a:p>
            <a:pPr>
              <a:spcBef>
                <a:spcPts val="600"/>
              </a:spcBef>
              <a:spcAft>
                <a:spcPts val="600"/>
              </a:spcAft>
            </a:pPr>
            <a:r>
              <a:rPr lang="en-AU" sz="3600" i="1" dirty="0"/>
              <a:t>I will praise the Lord at all times.</a:t>
            </a:r>
          </a:p>
          <a:p>
            <a:pPr>
              <a:spcBef>
                <a:spcPts val="600"/>
              </a:spcBef>
              <a:spcAft>
                <a:spcPts val="600"/>
              </a:spcAft>
            </a:pPr>
            <a:r>
              <a:rPr lang="en-AU" sz="3600" i="1" dirty="0"/>
              <a:t>    I will constantly speak his praises.</a:t>
            </a:r>
          </a:p>
          <a:p>
            <a:pPr>
              <a:spcBef>
                <a:spcPts val="600"/>
              </a:spcBef>
              <a:spcAft>
                <a:spcPts val="600"/>
              </a:spcAft>
            </a:pPr>
            <a:r>
              <a:rPr lang="en-AU" sz="3600" i="1" dirty="0"/>
              <a:t>I will boast only in the Lord;</a:t>
            </a:r>
          </a:p>
          <a:p>
            <a:pPr>
              <a:spcBef>
                <a:spcPts val="600"/>
              </a:spcBef>
              <a:spcAft>
                <a:spcPts val="600"/>
              </a:spcAft>
            </a:pPr>
            <a:r>
              <a:rPr lang="en-AU" sz="3600" i="1" dirty="0"/>
              <a:t>    let all who are helpless take heart.</a:t>
            </a:r>
          </a:p>
          <a:p>
            <a:pPr>
              <a:spcBef>
                <a:spcPts val="600"/>
              </a:spcBef>
              <a:spcAft>
                <a:spcPts val="600"/>
              </a:spcAft>
            </a:pPr>
            <a:r>
              <a:rPr lang="en-AU" sz="3600" i="1" dirty="0"/>
              <a:t>Come, let us tell of the Lord’s greatness;</a:t>
            </a:r>
          </a:p>
          <a:p>
            <a:pPr>
              <a:spcBef>
                <a:spcPts val="600"/>
              </a:spcBef>
              <a:spcAft>
                <a:spcPts val="600"/>
              </a:spcAft>
            </a:pPr>
            <a:r>
              <a:rPr lang="en-AU" sz="3600" i="1" dirty="0"/>
              <a:t>    let us exalt his name together. </a:t>
            </a:r>
            <a:r>
              <a:rPr lang="en-AU" sz="3600" dirty="0"/>
              <a:t>[Psalm 34:1-3]</a:t>
            </a:r>
          </a:p>
        </p:txBody>
      </p:sp>
    </p:spTree>
    <p:extLst>
      <p:ext uri="{BB962C8B-B14F-4D97-AF65-F5344CB8AC3E}">
        <p14:creationId xmlns:p14="http://schemas.microsoft.com/office/powerpoint/2010/main" val="1528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2062103"/>
          </a:xfrm>
          <a:prstGeom prst="rect">
            <a:avLst/>
          </a:prstGeom>
          <a:noFill/>
        </p:spPr>
        <p:txBody>
          <a:bodyPr wrap="square" rtlCol="0">
            <a:spAutoFit/>
          </a:bodyPr>
          <a:lstStyle/>
          <a:p>
            <a:pPr>
              <a:spcBef>
                <a:spcPts val="600"/>
              </a:spcBef>
              <a:spcAft>
                <a:spcPts val="600"/>
              </a:spcAft>
            </a:pPr>
            <a:r>
              <a:rPr lang="en-AU" sz="3600" dirty="0"/>
              <a:t>QUESTIONS FOR REFLECTION: </a:t>
            </a:r>
          </a:p>
          <a:p>
            <a:pPr>
              <a:spcBef>
                <a:spcPts val="600"/>
              </a:spcBef>
              <a:spcAft>
                <a:spcPts val="600"/>
              </a:spcAft>
            </a:pPr>
            <a:r>
              <a:rPr lang="en-AU" sz="3600" dirty="0"/>
              <a:t>How have you exalted the Lord in your life? </a:t>
            </a:r>
          </a:p>
          <a:p>
            <a:pPr>
              <a:spcBef>
                <a:spcPts val="600"/>
              </a:spcBef>
              <a:spcAft>
                <a:spcPts val="600"/>
              </a:spcAft>
            </a:pPr>
            <a:r>
              <a:rPr lang="en-AU" sz="3600" dirty="0"/>
              <a:t>How could you exalt him today? </a:t>
            </a:r>
          </a:p>
        </p:txBody>
      </p:sp>
    </p:spTree>
    <p:extLst>
      <p:ext uri="{BB962C8B-B14F-4D97-AF65-F5344CB8AC3E}">
        <p14:creationId xmlns:p14="http://schemas.microsoft.com/office/powerpoint/2010/main" val="1465599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4278094"/>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AU" sz="3600" dirty="0"/>
              <a:t>Worship is an act of submission to his kingship and a proper response to his awe-inspiring presence. </a:t>
            </a:r>
          </a:p>
          <a:p>
            <a:pPr marL="571500" indent="-571500">
              <a:spcBef>
                <a:spcPts val="600"/>
              </a:spcBef>
              <a:spcAft>
                <a:spcPts val="600"/>
              </a:spcAft>
              <a:buFont typeface="Arial" panose="020B0604020202020204" pitchFamily="34" charset="0"/>
              <a:buChar char="•"/>
            </a:pPr>
            <a:r>
              <a:rPr lang="en-AU" sz="3600" dirty="0"/>
              <a:t>It is not about you or me!</a:t>
            </a:r>
          </a:p>
          <a:p>
            <a:pPr>
              <a:spcBef>
                <a:spcPts val="600"/>
              </a:spcBef>
              <a:spcAft>
                <a:spcPts val="600"/>
              </a:spcAft>
            </a:pPr>
            <a:r>
              <a:rPr lang="en-AU" sz="3600" dirty="0"/>
              <a:t> </a:t>
            </a:r>
            <a:r>
              <a:rPr lang="en-AU" sz="3600" i="1" dirty="0"/>
              <a:t>Every day they continued to meet together in the temple courts. They broke bread in their homes and ate together with </a:t>
            </a:r>
            <a:r>
              <a:rPr lang="en-AU" sz="3600" b="1" i="1" u="sng" dirty="0"/>
              <a:t>glad and sincere hearts</a:t>
            </a:r>
            <a:r>
              <a:rPr lang="en-AU" sz="3600" i="1" dirty="0"/>
              <a:t>, 47 </a:t>
            </a:r>
            <a:r>
              <a:rPr lang="en-AU" sz="3600" b="1" i="1" u="sng" dirty="0"/>
              <a:t>praising God </a:t>
            </a:r>
            <a:r>
              <a:rPr lang="en-AU" sz="3600" i="1" dirty="0"/>
              <a:t>and enjoying the favour of all the people. [Acts 2:46-47a].</a:t>
            </a:r>
          </a:p>
        </p:txBody>
      </p:sp>
    </p:spTree>
    <p:extLst>
      <p:ext uri="{BB962C8B-B14F-4D97-AF65-F5344CB8AC3E}">
        <p14:creationId xmlns:p14="http://schemas.microsoft.com/office/powerpoint/2010/main" val="169649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4278094"/>
          </a:xfrm>
          <a:prstGeom prst="rect">
            <a:avLst/>
          </a:prstGeom>
          <a:noFill/>
        </p:spPr>
        <p:txBody>
          <a:bodyPr wrap="square" rtlCol="0">
            <a:spAutoFit/>
          </a:bodyPr>
          <a:lstStyle/>
          <a:p>
            <a:pPr>
              <a:spcBef>
                <a:spcPts val="600"/>
              </a:spcBef>
              <a:spcAft>
                <a:spcPts val="600"/>
              </a:spcAft>
            </a:pPr>
            <a:r>
              <a:rPr lang="en-AU" sz="3600" dirty="0"/>
              <a:t>The believers </a:t>
            </a:r>
            <a:r>
              <a:rPr lang="en-AU" sz="3600" b="1" u="sng" dirty="0"/>
              <a:t>praising God </a:t>
            </a:r>
            <a:r>
              <a:rPr lang="en-AU" sz="3600" dirty="0"/>
              <a:t>is an ongoing theme throughout Acts.</a:t>
            </a:r>
          </a:p>
          <a:p>
            <a:pPr marL="571500" indent="-571500">
              <a:spcBef>
                <a:spcPts val="600"/>
              </a:spcBef>
              <a:spcAft>
                <a:spcPts val="600"/>
              </a:spcAft>
              <a:buFont typeface="Arial" panose="020B0604020202020204" pitchFamily="34" charset="0"/>
              <a:buChar char="•"/>
            </a:pPr>
            <a:r>
              <a:rPr lang="en-AU" sz="3600" dirty="0"/>
              <a:t> The Man at the Temple gate: </a:t>
            </a:r>
            <a:r>
              <a:rPr lang="en-AU" sz="3600" i="1" dirty="0"/>
              <a:t>He jumped up, stood on his feet, and began to walk! Then, </a:t>
            </a:r>
            <a:r>
              <a:rPr lang="en-AU" sz="3600" b="1" i="1" u="sng" dirty="0"/>
              <a:t>walking, leaping, and praising God</a:t>
            </a:r>
            <a:r>
              <a:rPr lang="en-AU" sz="3600" i="1" dirty="0"/>
              <a:t>, he went into the Temple with them.</a:t>
            </a:r>
          </a:p>
          <a:p>
            <a:pPr>
              <a:spcBef>
                <a:spcPts val="600"/>
              </a:spcBef>
              <a:spcAft>
                <a:spcPts val="600"/>
              </a:spcAft>
            </a:pPr>
            <a:r>
              <a:rPr lang="en-AU" sz="3600" i="1" dirty="0"/>
              <a:t>All the people saw him walking and heard him </a:t>
            </a:r>
            <a:r>
              <a:rPr lang="en-AU" sz="3600" b="1" i="1" u="sng" dirty="0"/>
              <a:t>praising God. </a:t>
            </a:r>
            <a:r>
              <a:rPr lang="en-AU" sz="3600" dirty="0"/>
              <a:t>[Acts 3:8-9].</a:t>
            </a:r>
          </a:p>
        </p:txBody>
      </p:sp>
    </p:spTree>
    <p:extLst>
      <p:ext uri="{BB962C8B-B14F-4D97-AF65-F5344CB8AC3E}">
        <p14:creationId xmlns:p14="http://schemas.microsoft.com/office/powerpoint/2010/main" val="39092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4124206"/>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AU" sz="3600" dirty="0"/>
              <a:t>The believers </a:t>
            </a:r>
            <a:r>
              <a:rPr lang="en-AU" sz="3600" b="1" u="sng" dirty="0"/>
              <a:t>praising God</a:t>
            </a:r>
            <a:r>
              <a:rPr lang="en-AU" sz="3600" dirty="0"/>
              <a:t> as Peter and John were before the religious council; </a:t>
            </a:r>
            <a:r>
              <a:rPr lang="en-AU" sz="3600" i="1" dirty="0"/>
              <a:t>The council then threatened them further, but they finally let them go because they didn’t know how to punish them without starting a riot. For everyone was </a:t>
            </a:r>
            <a:r>
              <a:rPr lang="en-AU" sz="3600" b="1" i="1" u="sng" dirty="0"/>
              <a:t>praising </a:t>
            </a:r>
            <a:r>
              <a:rPr lang="en-AU" sz="3600" b="1" i="1" dirty="0"/>
              <a:t>God </a:t>
            </a:r>
            <a:r>
              <a:rPr lang="en-AU" sz="3600" i="1" dirty="0"/>
              <a:t>for this miraculous sign—the healing of a man who had been lame for more than forty years. </a:t>
            </a:r>
            <a:r>
              <a:rPr lang="en-AU" sz="3600" dirty="0"/>
              <a:t>[Acts 4:21-22]. (Glorified)</a:t>
            </a:r>
            <a:endParaRPr lang="en-AU" sz="3600" i="1" dirty="0"/>
          </a:p>
        </p:txBody>
      </p:sp>
    </p:spTree>
    <p:extLst>
      <p:ext uri="{BB962C8B-B14F-4D97-AF65-F5344CB8AC3E}">
        <p14:creationId xmlns:p14="http://schemas.microsoft.com/office/powerpoint/2010/main" val="388320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3970318"/>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AU" sz="3600" dirty="0"/>
              <a:t>Peter explaining his actions to the Jewish believers in Jerusalem about the Holy Spirit falling on the Gentiles in Caesarea: </a:t>
            </a:r>
            <a:r>
              <a:rPr lang="en-AU" sz="3600" i="1" dirty="0"/>
              <a:t>When the others heard this, </a:t>
            </a:r>
            <a:r>
              <a:rPr lang="en-AU" sz="3600" b="1" i="1" u="sng" dirty="0"/>
              <a:t>they stopped objecting and began praising God.</a:t>
            </a:r>
            <a:r>
              <a:rPr lang="en-AU" sz="3600" i="1" dirty="0"/>
              <a:t> They said, “We can see that God has also given the Gentiles the privilege of repenting of their sins and receiving eternal life.”        </a:t>
            </a:r>
            <a:r>
              <a:rPr lang="en-AU" sz="3600" dirty="0"/>
              <a:t>[Acts 11:18]. (Glorified)</a:t>
            </a:r>
            <a:endParaRPr lang="en-AU" sz="3600" i="1" dirty="0"/>
          </a:p>
        </p:txBody>
      </p:sp>
    </p:spTree>
    <p:extLst>
      <p:ext uri="{BB962C8B-B14F-4D97-AF65-F5344CB8AC3E}">
        <p14:creationId xmlns:p14="http://schemas.microsoft.com/office/powerpoint/2010/main" val="206249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31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916" y="198438"/>
            <a:ext cx="10658168" cy="2387600"/>
          </a:xfrm>
        </p:spPr>
        <p:txBody>
          <a:bodyPr>
            <a:noAutofit/>
          </a:bodyPr>
          <a:lstStyle/>
          <a:p>
            <a:r>
              <a:rPr lang="en-US" sz="8800" b="1" dirty="0">
                <a:solidFill>
                  <a:schemeClr val="accent1">
                    <a:lumMod val="50000"/>
                  </a:schemeClr>
                </a:solidFill>
              </a:rPr>
              <a:t>Non-Negotiables of Church Life</a:t>
            </a:r>
            <a:endParaRPr lang="en-AU" sz="8800" b="1" dirty="0">
              <a:solidFill>
                <a:schemeClr val="accent1">
                  <a:lumMod val="50000"/>
                </a:schemeClr>
              </a:solidFill>
            </a:endParaRPr>
          </a:p>
        </p:txBody>
      </p:sp>
      <p:sp>
        <p:nvSpPr>
          <p:cNvPr id="3" name="Subtitle 2"/>
          <p:cNvSpPr>
            <a:spLocks noGrp="1"/>
          </p:cNvSpPr>
          <p:nvPr>
            <p:ph type="subTitle" idx="1"/>
          </p:nvPr>
        </p:nvSpPr>
        <p:spPr>
          <a:xfrm>
            <a:off x="1524000" y="2698399"/>
            <a:ext cx="9144000" cy="1655762"/>
          </a:xfrm>
        </p:spPr>
        <p:txBody>
          <a:bodyPr>
            <a:normAutofit/>
          </a:bodyPr>
          <a:lstStyle/>
          <a:p>
            <a:r>
              <a:rPr lang="en-US" sz="5400" dirty="0">
                <a:solidFill>
                  <a:schemeClr val="accent1">
                    <a:lumMod val="50000"/>
                  </a:schemeClr>
                </a:solidFill>
              </a:rPr>
              <a:t>Acts 2: 42-47</a:t>
            </a:r>
            <a:endParaRPr lang="en-AU" sz="5400" dirty="0">
              <a:solidFill>
                <a:schemeClr val="accent1">
                  <a:lumMod val="50000"/>
                </a:schemeClr>
              </a:solidFill>
            </a:endParaRPr>
          </a:p>
        </p:txBody>
      </p:sp>
    </p:spTree>
    <p:extLst>
      <p:ext uri="{BB962C8B-B14F-4D97-AF65-F5344CB8AC3E}">
        <p14:creationId xmlns:p14="http://schemas.microsoft.com/office/powerpoint/2010/main" val="3040333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2862322"/>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AU" sz="3600" dirty="0"/>
              <a:t>The Gentiles when Paul announced that he would now go to the Gentiles: </a:t>
            </a:r>
            <a:r>
              <a:rPr lang="en-AU" sz="3600" i="1" dirty="0"/>
              <a:t>When the Gentiles heard this, they were very </a:t>
            </a:r>
            <a:r>
              <a:rPr lang="en-AU" sz="3600" b="1" i="1" u="sng" dirty="0"/>
              <a:t>glad</a:t>
            </a:r>
            <a:r>
              <a:rPr lang="en-AU" sz="3600" i="1" dirty="0"/>
              <a:t> (Rejoicing) and </a:t>
            </a:r>
            <a:r>
              <a:rPr lang="en-AU" sz="3600" b="1" i="1" u="sng" dirty="0"/>
              <a:t>thanked the </a:t>
            </a:r>
            <a:r>
              <a:rPr lang="en-AU" sz="3600" b="1" i="1" dirty="0"/>
              <a:t>Lord </a:t>
            </a:r>
            <a:r>
              <a:rPr lang="en-AU" sz="3600" i="1" dirty="0"/>
              <a:t>(Glorified) for his message; and all who were chosen for eternal life became believers. </a:t>
            </a:r>
            <a:r>
              <a:rPr lang="en-AU" sz="3600" dirty="0"/>
              <a:t>[Acts 11:18].</a:t>
            </a:r>
            <a:endParaRPr lang="en-AU" sz="3600" i="1" dirty="0"/>
          </a:p>
        </p:txBody>
      </p:sp>
    </p:spTree>
    <p:extLst>
      <p:ext uri="{BB962C8B-B14F-4D97-AF65-F5344CB8AC3E}">
        <p14:creationId xmlns:p14="http://schemas.microsoft.com/office/powerpoint/2010/main" val="239899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1754326"/>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AU" sz="3600" dirty="0"/>
              <a:t>Paul and Silas in Prison: </a:t>
            </a:r>
            <a:r>
              <a:rPr lang="en-AU" sz="3600" i="1" dirty="0"/>
              <a:t>Around midnight Paul and Silas were praying and </a:t>
            </a:r>
            <a:r>
              <a:rPr lang="en-AU" sz="3600" b="1" i="1" u="sng" dirty="0"/>
              <a:t>singing hymns to God</a:t>
            </a:r>
            <a:r>
              <a:rPr lang="en-AU" sz="3600" i="1" dirty="0"/>
              <a:t>, and the other prisoners were listening. </a:t>
            </a:r>
            <a:r>
              <a:rPr lang="en-AU" sz="3600" dirty="0"/>
              <a:t>[Acts 16:25].</a:t>
            </a:r>
            <a:endParaRPr lang="en-AU" sz="3600" i="1" dirty="0"/>
          </a:p>
        </p:txBody>
      </p:sp>
    </p:spTree>
    <p:extLst>
      <p:ext uri="{BB962C8B-B14F-4D97-AF65-F5344CB8AC3E}">
        <p14:creationId xmlns:p14="http://schemas.microsoft.com/office/powerpoint/2010/main" val="48993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2862322"/>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AU" sz="3600" dirty="0"/>
              <a:t>The shepherds after seeing the child Jesus:  </a:t>
            </a:r>
            <a:r>
              <a:rPr lang="en-AU" sz="3600" i="1" dirty="0"/>
              <a:t>The shepherds went back to their flocks, </a:t>
            </a:r>
            <a:r>
              <a:rPr lang="en-AU" sz="3600" b="1" i="1" u="sng" dirty="0"/>
              <a:t>glorifying</a:t>
            </a:r>
            <a:r>
              <a:rPr lang="en-AU" sz="3600" i="1" dirty="0"/>
              <a:t> and </a:t>
            </a:r>
            <a:r>
              <a:rPr lang="en-AU" sz="3600" b="1" i="1" u="sng" dirty="0"/>
              <a:t>praising</a:t>
            </a:r>
            <a:r>
              <a:rPr lang="en-AU" sz="3600" i="1" dirty="0"/>
              <a:t> (to praise, extol, to sing praises) God for all they had heard and seen. It was just as the angel had told them.</a:t>
            </a:r>
            <a:r>
              <a:rPr lang="en-AU" sz="3600" dirty="0"/>
              <a:t> [Luke 2:20].</a:t>
            </a:r>
            <a:endParaRPr lang="en-AU" sz="3600" i="1" dirty="0"/>
          </a:p>
        </p:txBody>
      </p:sp>
    </p:spTree>
    <p:extLst>
      <p:ext uri="{BB962C8B-B14F-4D97-AF65-F5344CB8AC3E}">
        <p14:creationId xmlns:p14="http://schemas.microsoft.com/office/powerpoint/2010/main" val="280550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3754874"/>
          </a:xfrm>
          <a:prstGeom prst="rect">
            <a:avLst/>
          </a:prstGeom>
          <a:noFill/>
        </p:spPr>
        <p:txBody>
          <a:bodyPr wrap="square" rtlCol="0">
            <a:spAutoFit/>
          </a:bodyPr>
          <a:lstStyle/>
          <a:p>
            <a:pPr>
              <a:spcBef>
                <a:spcPts val="600"/>
              </a:spcBef>
              <a:spcAft>
                <a:spcPts val="600"/>
              </a:spcAft>
            </a:pPr>
            <a:r>
              <a:rPr lang="en-AU" sz="3600" dirty="0"/>
              <a:t>A unique emphasis in Luke is that when people </a:t>
            </a:r>
            <a:r>
              <a:rPr lang="en-AU" sz="3600" b="1" u="sng" dirty="0"/>
              <a:t>“glorify God,”</a:t>
            </a:r>
            <a:r>
              <a:rPr lang="en-AU" sz="3600" dirty="0"/>
              <a:t> they do so by telling others about the things they have seen and heard about what God and his Son Jesus have done (Lk 2:20; 5:25–26; 7:16; 18:43; 23:47; Acts 11:18).</a:t>
            </a:r>
          </a:p>
          <a:p>
            <a:pPr>
              <a:spcBef>
                <a:spcPts val="600"/>
              </a:spcBef>
              <a:spcAft>
                <a:spcPts val="600"/>
              </a:spcAft>
            </a:pPr>
            <a:r>
              <a:rPr lang="en-AU" sz="2400" dirty="0" err="1"/>
              <a:t>Mounce's</a:t>
            </a:r>
            <a:r>
              <a:rPr lang="en-AU" sz="2400" dirty="0"/>
              <a:t> Complete Expository Dictionary of Old and New Testament Words, Copyright © 2006 by William D. </a:t>
            </a:r>
            <a:r>
              <a:rPr lang="en-AU" sz="2400" dirty="0" err="1"/>
              <a:t>Mounce</a:t>
            </a:r>
            <a:endParaRPr lang="en-AU" sz="2400" dirty="0"/>
          </a:p>
        </p:txBody>
      </p:sp>
    </p:spTree>
    <p:extLst>
      <p:ext uri="{BB962C8B-B14F-4D97-AF65-F5344CB8AC3E}">
        <p14:creationId xmlns:p14="http://schemas.microsoft.com/office/powerpoint/2010/main" val="35622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3970318"/>
          </a:xfrm>
          <a:prstGeom prst="rect">
            <a:avLst/>
          </a:prstGeom>
          <a:noFill/>
        </p:spPr>
        <p:txBody>
          <a:bodyPr wrap="square" rtlCol="0">
            <a:spAutoFit/>
          </a:bodyPr>
          <a:lstStyle/>
          <a:p>
            <a:pPr>
              <a:spcBef>
                <a:spcPts val="600"/>
              </a:spcBef>
              <a:spcAft>
                <a:spcPts val="600"/>
              </a:spcAft>
            </a:pPr>
            <a:r>
              <a:rPr lang="en-AU" sz="3600" dirty="0"/>
              <a:t>Luke also records the disciples worshipping: </a:t>
            </a:r>
            <a:r>
              <a:rPr lang="en-AU" sz="3600" i="1" dirty="0"/>
              <a:t>Then Jesus led them to Bethany, and lifting his hands to heaven, he </a:t>
            </a:r>
            <a:r>
              <a:rPr lang="en-AU" sz="3600" b="1" i="1" dirty="0"/>
              <a:t>blessed </a:t>
            </a:r>
            <a:r>
              <a:rPr lang="en-AU" sz="3600" i="1" dirty="0"/>
              <a:t>(</a:t>
            </a:r>
            <a:r>
              <a:rPr lang="en-AU" sz="3600" i="1" dirty="0" err="1"/>
              <a:t>eulogeō</a:t>
            </a:r>
            <a:r>
              <a:rPr lang="en-AU" sz="3600" i="1" dirty="0"/>
              <a:t>) them. While he was </a:t>
            </a:r>
            <a:r>
              <a:rPr lang="en-AU" sz="3600" b="1" i="1" u="sng" dirty="0"/>
              <a:t>blessing them</a:t>
            </a:r>
            <a:r>
              <a:rPr lang="en-AU" sz="3600" i="1" dirty="0"/>
              <a:t>, (</a:t>
            </a:r>
            <a:r>
              <a:rPr lang="en-AU" sz="3600" i="1" dirty="0" err="1"/>
              <a:t>eulogeō</a:t>
            </a:r>
            <a:r>
              <a:rPr lang="en-AU" sz="3600" i="1" dirty="0"/>
              <a:t>) he left them and was taken up to heaven. So they </a:t>
            </a:r>
            <a:r>
              <a:rPr lang="en-AU" sz="3600" b="1" i="1" u="sng" dirty="0"/>
              <a:t>worshiped </a:t>
            </a:r>
            <a:r>
              <a:rPr lang="en-AU" sz="3600" b="1" i="1" dirty="0"/>
              <a:t>him </a:t>
            </a:r>
            <a:r>
              <a:rPr lang="en-AU" sz="3600" i="1" dirty="0"/>
              <a:t>(</a:t>
            </a:r>
            <a:r>
              <a:rPr lang="en-AU" sz="3600" b="1" i="1" dirty="0" err="1"/>
              <a:t>proskyneō</a:t>
            </a:r>
            <a:r>
              <a:rPr lang="en-AU" sz="3600" i="1" dirty="0"/>
              <a:t>) and then returned to Jerusalem filled with great joy. And they spent all of their time in the Temple, </a:t>
            </a:r>
            <a:r>
              <a:rPr lang="en-AU" sz="3600" b="1" i="1" u="sng" dirty="0"/>
              <a:t>praising God</a:t>
            </a:r>
            <a:r>
              <a:rPr lang="en-AU" sz="3600" i="1" dirty="0"/>
              <a:t>. (</a:t>
            </a:r>
            <a:r>
              <a:rPr lang="en-AU" sz="3600" i="1" dirty="0" err="1"/>
              <a:t>eulogeō</a:t>
            </a:r>
            <a:r>
              <a:rPr lang="en-AU" sz="3600" i="1" dirty="0"/>
              <a:t> )</a:t>
            </a:r>
            <a:r>
              <a:rPr lang="en-AU" sz="3600" dirty="0"/>
              <a:t>[Luke 24: 50-53].</a:t>
            </a:r>
            <a:endParaRPr lang="en-AU" sz="3600" i="1" dirty="0"/>
          </a:p>
        </p:txBody>
      </p:sp>
    </p:spTree>
    <p:extLst>
      <p:ext uri="{BB962C8B-B14F-4D97-AF65-F5344CB8AC3E}">
        <p14:creationId xmlns:p14="http://schemas.microsoft.com/office/powerpoint/2010/main" val="2207795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3754874"/>
          </a:xfrm>
          <a:prstGeom prst="rect">
            <a:avLst/>
          </a:prstGeom>
          <a:noFill/>
        </p:spPr>
        <p:txBody>
          <a:bodyPr wrap="square" rtlCol="0">
            <a:spAutoFit/>
          </a:bodyPr>
          <a:lstStyle/>
          <a:p>
            <a:pPr>
              <a:spcBef>
                <a:spcPts val="600"/>
              </a:spcBef>
              <a:spcAft>
                <a:spcPts val="600"/>
              </a:spcAft>
            </a:pPr>
            <a:r>
              <a:rPr lang="en-AU" sz="3600" dirty="0"/>
              <a:t>When we “bless” God and Jesus (Mt 21:9; Mk 11:9; Lk 19:38; 24:53), we are expressing our gratitude. We should note too that while God’s blessing of his creation adds substantively to them, our blessing of God adds nothing to him.</a:t>
            </a:r>
          </a:p>
          <a:p>
            <a:pPr>
              <a:spcBef>
                <a:spcPts val="600"/>
              </a:spcBef>
              <a:spcAft>
                <a:spcPts val="600"/>
              </a:spcAft>
            </a:pPr>
            <a:r>
              <a:rPr lang="en-AU" sz="2400" dirty="0" err="1"/>
              <a:t>Mounce's</a:t>
            </a:r>
            <a:r>
              <a:rPr lang="en-AU" sz="2400" dirty="0"/>
              <a:t> Complete Expository Dictionary of Old and New Testament Words, Copyright © 2006 by William D. </a:t>
            </a:r>
            <a:r>
              <a:rPr lang="en-AU" sz="2400" dirty="0" err="1"/>
              <a:t>Mounce</a:t>
            </a:r>
            <a:endParaRPr lang="en-AU" sz="2400" dirty="0"/>
          </a:p>
        </p:txBody>
      </p:sp>
    </p:spTree>
    <p:extLst>
      <p:ext uri="{BB962C8B-B14F-4D97-AF65-F5344CB8AC3E}">
        <p14:creationId xmlns:p14="http://schemas.microsoft.com/office/powerpoint/2010/main" val="238094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3416320"/>
          </a:xfrm>
          <a:prstGeom prst="rect">
            <a:avLst/>
          </a:prstGeom>
          <a:noFill/>
        </p:spPr>
        <p:txBody>
          <a:bodyPr wrap="square" rtlCol="0">
            <a:spAutoFit/>
          </a:bodyPr>
          <a:lstStyle/>
          <a:p>
            <a:pPr>
              <a:spcBef>
                <a:spcPts val="600"/>
              </a:spcBef>
              <a:spcAft>
                <a:spcPts val="600"/>
              </a:spcAft>
            </a:pPr>
            <a:r>
              <a:rPr lang="en-AU" sz="3600" i="1" dirty="0"/>
              <a:t>Don’t be drunk with wine, because that will ruin your life. Instead, be filled with the Holy Spirit, </a:t>
            </a:r>
            <a:r>
              <a:rPr lang="en-AU" sz="3600" b="1" i="1" u="sng" dirty="0"/>
              <a:t>singing psalms </a:t>
            </a:r>
            <a:r>
              <a:rPr lang="en-AU" sz="3600" i="1" dirty="0"/>
              <a:t>and </a:t>
            </a:r>
            <a:r>
              <a:rPr lang="en-AU" sz="3600" b="1" i="1" u="sng" dirty="0"/>
              <a:t>hymns</a:t>
            </a:r>
            <a:r>
              <a:rPr lang="en-AU" sz="3600" i="1" dirty="0"/>
              <a:t> and </a:t>
            </a:r>
            <a:r>
              <a:rPr lang="en-AU" sz="3600" b="1" i="1" u="sng" dirty="0"/>
              <a:t>spiritual songs </a:t>
            </a:r>
            <a:r>
              <a:rPr lang="en-AU" sz="3600" i="1" dirty="0"/>
              <a:t>among yourselves, and making music to the Lord in your hearts. And give thanks for everything to God the Father in the name of our Lord Jesus Christ. </a:t>
            </a:r>
            <a:r>
              <a:rPr lang="en-AU" sz="3600" dirty="0"/>
              <a:t>[Ephesians 5:18-20]</a:t>
            </a:r>
            <a:endParaRPr lang="en-AU" sz="2400" i="1" dirty="0"/>
          </a:p>
        </p:txBody>
      </p:sp>
    </p:spTree>
    <p:extLst>
      <p:ext uri="{BB962C8B-B14F-4D97-AF65-F5344CB8AC3E}">
        <p14:creationId xmlns:p14="http://schemas.microsoft.com/office/powerpoint/2010/main" val="2031731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280"/>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480647" y="1465386"/>
            <a:ext cx="11277600" cy="2308324"/>
          </a:xfrm>
          <a:prstGeom prst="rect">
            <a:avLst/>
          </a:prstGeom>
          <a:noFill/>
        </p:spPr>
        <p:txBody>
          <a:bodyPr wrap="square" rtlCol="0">
            <a:spAutoFit/>
          </a:bodyPr>
          <a:lstStyle/>
          <a:p>
            <a:pPr>
              <a:spcBef>
                <a:spcPts val="600"/>
              </a:spcBef>
              <a:spcAft>
                <a:spcPts val="600"/>
              </a:spcAft>
            </a:pPr>
            <a:r>
              <a:rPr lang="en-AU" sz="3600" i="1" dirty="0"/>
              <a:t>Let the message about Christ, in all its richness, fill your lives. Teach and counsel each other with all the wisdom he gives. Sing psalms and hymns and spiritual songs to God with thankful hearts. </a:t>
            </a:r>
            <a:r>
              <a:rPr lang="en-AU" sz="3600" dirty="0"/>
              <a:t>[Colossians 3:16]</a:t>
            </a:r>
            <a:endParaRPr lang="en-AU" sz="2400" i="1" dirty="0"/>
          </a:p>
        </p:txBody>
      </p:sp>
    </p:spTree>
    <p:extLst>
      <p:ext uri="{BB962C8B-B14F-4D97-AF65-F5344CB8AC3E}">
        <p14:creationId xmlns:p14="http://schemas.microsoft.com/office/powerpoint/2010/main" val="261654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31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7754" y="0"/>
            <a:ext cx="10658168" cy="2133604"/>
          </a:xfrm>
        </p:spPr>
        <p:txBody>
          <a:bodyPr>
            <a:noAutofit/>
          </a:bodyPr>
          <a:lstStyle/>
          <a:p>
            <a:pPr>
              <a:lnSpc>
                <a:spcPct val="50000"/>
              </a:lnSpc>
            </a:pPr>
            <a:r>
              <a:rPr lang="en-US" b="1" dirty="0">
                <a:solidFill>
                  <a:schemeClr val="accent1">
                    <a:lumMod val="50000"/>
                  </a:schemeClr>
                </a:solidFill>
              </a:rPr>
              <a:t>	Exalt, Exult, Extol</a:t>
            </a:r>
            <a:br>
              <a:rPr lang="en-US" b="1" dirty="0">
                <a:solidFill>
                  <a:schemeClr val="accent1">
                    <a:lumMod val="50000"/>
                  </a:schemeClr>
                </a:solidFill>
              </a:rPr>
            </a:br>
            <a:br>
              <a:rPr lang="en-US" b="1" dirty="0">
                <a:solidFill>
                  <a:schemeClr val="accent1">
                    <a:lumMod val="50000"/>
                  </a:schemeClr>
                </a:solidFill>
              </a:rPr>
            </a:br>
            <a:r>
              <a:rPr lang="en-AU" b="1" dirty="0">
                <a:solidFill>
                  <a:schemeClr val="accent1">
                    <a:lumMod val="50000"/>
                  </a:schemeClr>
                </a:solidFill>
              </a:rPr>
              <a:t>Psalm 99:5</a:t>
            </a:r>
          </a:p>
        </p:txBody>
      </p:sp>
    </p:spTree>
    <p:extLst>
      <p:ext uri="{BB962C8B-B14F-4D97-AF65-F5344CB8AC3E}">
        <p14:creationId xmlns:p14="http://schemas.microsoft.com/office/powerpoint/2010/main" val="419968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527538" y="1641231"/>
            <a:ext cx="11230708" cy="3416320"/>
          </a:xfrm>
          <a:prstGeom prst="rect">
            <a:avLst/>
          </a:prstGeom>
          <a:noFill/>
        </p:spPr>
        <p:txBody>
          <a:bodyPr wrap="square" rtlCol="0">
            <a:spAutoFit/>
          </a:bodyPr>
          <a:lstStyle/>
          <a:p>
            <a:r>
              <a:rPr lang="en-AU" sz="3600" dirty="0"/>
              <a:t>Exalt the Lord our God,</a:t>
            </a:r>
          </a:p>
          <a:p>
            <a:r>
              <a:rPr lang="en-AU" sz="3600" dirty="0"/>
              <a:t>And worship at His footstool—</a:t>
            </a:r>
          </a:p>
          <a:p>
            <a:r>
              <a:rPr lang="en-AU" sz="3600" dirty="0"/>
              <a:t>He is holy. (NKJV)</a:t>
            </a:r>
          </a:p>
          <a:p>
            <a:endParaRPr lang="en-AU" sz="3600" dirty="0"/>
          </a:p>
          <a:p>
            <a:r>
              <a:rPr lang="en-AU" sz="3600" dirty="0"/>
              <a:t>Exalt the Lord our God!</a:t>
            </a:r>
          </a:p>
          <a:p>
            <a:r>
              <a:rPr lang="en-AU" sz="3600" dirty="0"/>
              <a:t>    Bow low before his feet, for he is holy! (NLT) [Psalm 99:5]</a:t>
            </a:r>
          </a:p>
        </p:txBody>
      </p:sp>
    </p:spTree>
    <p:extLst>
      <p:ext uri="{BB962C8B-B14F-4D97-AF65-F5344CB8AC3E}">
        <p14:creationId xmlns:p14="http://schemas.microsoft.com/office/powerpoint/2010/main" val="371933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004" y="11723"/>
            <a:ext cx="8672442" cy="5331697"/>
          </a:xfrm>
          <a:prstGeom prst="rect">
            <a:avLst/>
          </a:prstGeom>
        </p:spPr>
      </p:pic>
      <p:cxnSp>
        <p:nvCxnSpPr>
          <p:cNvPr id="8" name="Straight Arrow Connector 7"/>
          <p:cNvCxnSpPr/>
          <p:nvPr/>
        </p:nvCxnSpPr>
        <p:spPr>
          <a:xfrm>
            <a:off x="3106615" y="773723"/>
            <a:ext cx="46893" cy="111369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64616" y="363415"/>
            <a:ext cx="2121877" cy="2800767"/>
          </a:xfrm>
          <a:prstGeom prst="rect">
            <a:avLst/>
          </a:prstGeom>
          <a:noFill/>
        </p:spPr>
        <p:txBody>
          <a:bodyPr wrap="square" rtlCol="0">
            <a:spAutoFit/>
          </a:bodyPr>
          <a:lstStyle/>
          <a:p>
            <a:pPr algn="ctr"/>
            <a:r>
              <a:rPr lang="en-AU" sz="4400" dirty="0"/>
              <a:t>Timaru Band</a:t>
            </a:r>
          </a:p>
          <a:p>
            <a:pPr algn="ctr"/>
            <a:endParaRPr lang="en-AU" sz="4400" dirty="0"/>
          </a:p>
          <a:p>
            <a:pPr algn="ctr"/>
            <a:r>
              <a:rPr lang="en-AU" sz="4400" dirty="0"/>
              <a:t>1962</a:t>
            </a:r>
          </a:p>
        </p:txBody>
      </p:sp>
    </p:spTree>
    <p:extLst>
      <p:ext uri="{BB962C8B-B14F-4D97-AF65-F5344CB8AC3E}">
        <p14:creationId xmlns:p14="http://schemas.microsoft.com/office/powerpoint/2010/main" val="383988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31" y="18709"/>
            <a:ext cx="8038648" cy="5683441"/>
          </a:xfrm>
          <a:prstGeom prst="rect">
            <a:avLst/>
          </a:prstGeom>
        </p:spPr>
      </p:pic>
      <p:cxnSp>
        <p:nvCxnSpPr>
          <p:cNvPr id="5" name="Straight Arrow Connector 4"/>
          <p:cNvCxnSpPr/>
          <p:nvPr/>
        </p:nvCxnSpPr>
        <p:spPr>
          <a:xfrm flipH="1">
            <a:off x="3259017" y="2051538"/>
            <a:ext cx="457200" cy="1055076"/>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27477" y="468923"/>
            <a:ext cx="2754923" cy="3477875"/>
          </a:xfrm>
          <a:prstGeom prst="rect">
            <a:avLst/>
          </a:prstGeom>
          <a:noFill/>
        </p:spPr>
        <p:txBody>
          <a:bodyPr wrap="square" rtlCol="0">
            <a:spAutoFit/>
          </a:bodyPr>
          <a:lstStyle/>
          <a:p>
            <a:pPr algn="ctr"/>
            <a:r>
              <a:rPr lang="en-AU" sz="4400" dirty="0"/>
              <a:t>The Firebrands</a:t>
            </a:r>
          </a:p>
          <a:p>
            <a:pPr algn="ctr"/>
            <a:endParaRPr lang="en-AU" sz="4400" dirty="0"/>
          </a:p>
          <a:p>
            <a:pPr algn="ctr"/>
            <a:r>
              <a:rPr lang="en-AU" sz="4400" dirty="0"/>
              <a:t>Early 1980’s</a:t>
            </a:r>
          </a:p>
        </p:txBody>
      </p:sp>
    </p:spTree>
    <p:extLst>
      <p:ext uri="{BB962C8B-B14F-4D97-AF65-F5344CB8AC3E}">
        <p14:creationId xmlns:p14="http://schemas.microsoft.com/office/powerpoint/2010/main" val="242293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10" name="TextBox 9"/>
          <p:cNvSpPr txBox="1"/>
          <p:nvPr/>
        </p:nvSpPr>
        <p:spPr>
          <a:xfrm>
            <a:off x="8827477" y="468923"/>
            <a:ext cx="2754923" cy="2800767"/>
          </a:xfrm>
          <a:prstGeom prst="rect">
            <a:avLst/>
          </a:prstGeom>
          <a:noFill/>
        </p:spPr>
        <p:txBody>
          <a:bodyPr wrap="square" rtlCol="0">
            <a:spAutoFit/>
          </a:bodyPr>
          <a:lstStyle/>
          <a:p>
            <a:pPr algn="ctr"/>
            <a:r>
              <a:rPr lang="en-AU" sz="4400" dirty="0"/>
              <a:t>Jakarta, Indonesia</a:t>
            </a:r>
          </a:p>
          <a:p>
            <a:pPr algn="ctr"/>
            <a:endParaRPr lang="en-AU" sz="4400" dirty="0"/>
          </a:p>
          <a:p>
            <a:pPr algn="ctr"/>
            <a:r>
              <a:rPr lang="en-AU" sz="4400" dirty="0"/>
              <a:t>2014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246" y="59211"/>
            <a:ext cx="5685458" cy="5502627"/>
          </a:xfrm>
          <a:prstGeom prst="rect">
            <a:avLst/>
          </a:prstGeom>
        </p:spPr>
      </p:pic>
      <p:cxnSp>
        <p:nvCxnSpPr>
          <p:cNvPr id="7" name="Straight Arrow Connector 6"/>
          <p:cNvCxnSpPr/>
          <p:nvPr/>
        </p:nvCxnSpPr>
        <p:spPr>
          <a:xfrm>
            <a:off x="1664677" y="2810524"/>
            <a:ext cx="18288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42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914400" y="1641231"/>
            <a:ext cx="10843846" cy="3416320"/>
          </a:xfrm>
          <a:prstGeom prst="rect">
            <a:avLst/>
          </a:prstGeom>
          <a:noFill/>
        </p:spPr>
        <p:txBody>
          <a:bodyPr wrap="square" rtlCol="0">
            <a:spAutoFit/>
          </a:bodyPr>
          <a:lstStyle/>
          <a:p>
            <a:r>
              <a:rPr lang="en-AU" sz="3600" dirty="0"/>
              <a:t>What does it mean to exalt God? How can we do this?</a:t>
            </a:r>
          </a:p>
          <a:p>
            <a:pPr marL="571500" indent="-571500">
              <a:buFont typeface="Arial" panose="020B0604020202020204" pitchFamily="34" charset="0"/>
              <a:buChar char="•"/>
            </a:pPr>
            <a:r>
              <a:rPr lang="en-AU" sz="3600" dirty="0"/>
              <a:t>The verb “exalt” is one of those “worship words” that we hear all the time, though often without knowing what it really means. </a:t>
            </a:r>
          </a:p>
          <a:p>
            <a:pPr marL="571500" indent="-571500">
              <a:buFont typeface="Arial" panose="020B0604020202020204" pitchFamily="34" charset="0"/>
              <a:buChar char="•"/>
            </a:pPr>
            <a:r>
              <a:rPr lang="en-AU" sz="3600" dirty="0"/>
              <a:t>The English word “exalt” comes from the Latin word </a:t>
            </a:r>
            <a:r>
              <a:rPr lang="en-AU" sz="3600" i="1" dirty="0" err="1"/>
              <a:t>exaltare</a:t>
            </a:r>
            <a:r>
              <a:rPr lang="en-AU" sz="3600" dirty="0"/>
              <a:t>, which means “to lift up.”</a:t>
            </a:r>
          </a:p>
        </p:txBody>
      </p:sp>
    </p:spTree>
    <p:extLst>
      <p:ext uri="{BB962C8B-B14F-4D97-AF65-F5344CB8AC3E}">
        <p14:creationId xmlns:p14="http://schemas.microsoft.com/office/powerpoint/2010/main" val="32366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895"/>
            <a:ext cx="10515600" cy="1325563"/>
          </a:xfrm>
        </p:spPr>
        <p:txBody>
          <a:bodyPr/>
          <a:lstStyle/>
          <a:p>
            <a:r>
              <a:rPr lang="en-AU" dirty="0"/>
              <a:t>Exalt, Exult, Extol</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5" t="15256" r="947" b="63681"/>
          <a:stretch/>
        </p:blipFill>
        <p:spPr>
          <a:xfrm>
            <a:off x="9524" y="5505449"/>
            <a:ext cx="12173290" cy="1362075"/>
          </a:xfrm>
        </p:spPr>
      </p:pic>
      <p:sp>
        <p:nvSpPr>
          <p:cNvPr id="3" name="TextBox 2"/>
          <p:cNvSpPr txBox="1"/>
          <p:nvPr/>
        </p:nvSpPr>
        <p:spPr>
          <a:xfrm>
            <a:off x="914400" y="1641231"/>
            <a:ext cx="10843846" cy="3016210"/>
          </a:xfrm>
          <a:prstGeom prst="rect">
            <a:avLst/>
          </a:prstGeom>
          <a:noFill/>
        </p:spPr>
        <p:txBody>
          <a:bodyPr wrap="square" rtlCol="0">
            <a:spAutoFit/>
          </a:bodyPr>
          <a:lstStyle/>
          <a:p>
            <a:pPr>
              <a:spcBef>
                <a:spcPts val="600"/>
              </a:spcBef>
              <a:spcAft>
                <a:spcPts val="600"/>
              </a:spcAft>
            </a:pPr>
            <a:r>
              <a:rPr lang="en-AU" sz="3600" dirty="0"/>
              <a:t>But Psalm 99:5 suggests another way for us to exalt the Lord. </a:t>
            </a:r>
          </a:p>
          <a:p>
            <a:pPr>
              <a:spcBef>
                <a:spcPts val="600"/>
              </a:spcBef>
              <a:spcAft>
                <a:spcPts val="600"/>
              </a:spcAft>
            </a:pPr>
            <a:r>
              <a:rPr lang="en-AU" sz="3600" dirty="0"/>
              <a:t>Notice the parallelism between the two imperatives in this verse: “Exalt the LORD our God!” parallels “Bow low before his feet.”</a:t>
            </a:r>
          </a:p>
        </p:txBody>
      </p:sp>
    </p:spTree>
    <p:extLst>
      <p:ext uri="{BB962C8B-B14F-4D97-AF65-F5344CB8AC3E}">
        <p14:creationId xmlns:p14="http://schemas.microsoft.com/office/powerpoint/2010/main" val="2159684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1351</Words>
  <Application>Microsoft Office PowerPoint</Application>
  <PresentationFormat>Widescreen</PresentationFormat>
  <Paragraphs>83</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Corbel</vt:lpstr>
      <vt:lpstr>Office Theme</vt:lpstr>
      <vt:lpstr>Depth</vt:lpstr>
      <vt:lpstr>Psalm 99:5</vt:lpstr>
      <vt:lpstr>Non-Negotiables of Church Life</vt:lpstr>
      <vt:lpstr> Exalt, Exult, Extol  Psalm 99:5</vt:lpstr>
      <vt:lpstr>Exalt, Exult, Extol</vt:lpstr>
      <vt:lpstr>PowerPoint Presentation</vt:lpstr>
      <vt:lpstr>PowerPoint Presentation</vt:lpstr>
      <vt:lpstr>PowerPoint Presentation</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lpstr>Exalt, Exult, Extol</vt:lpstr>
    </vt:vector>
  </TitlesOfParts>
  <Company>Victoria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Fellowship of Believers</dc:title>
  <dc:creator>Philip Adams</dc:creator>
  <cp:lastModifiedBy>Streamer</cp:lastModifiedBy>
  <cp:revision>35</cp:revision>
  <dcterms:created xsi:type="dcterms:W3CDTF">2021-09-19T04:37:04Z</dcterms:created>
  <dcterms:modified xsi:type="dcterms:W3CDTF">2021-10-09T22:27:25Z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2021-09-19T04:37:04Z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b74f89d9-b541-4129-b977-613f11d24c78</vt:lpwstr>
  </property>
  <property fmtid="{D5CDD505-2E9C-101B-9397-08002B2CF9AE}" pid="8" name="MSIP_Label_d7dc88d9-fa17-47eb-a208-3e66f59d50e5_ContentBits">
    <vt:lpwstr>0</vt:lpwstr>
  </property>
</Properties>
</file>